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9" r:id="rId4"/>
    <p:sldId id="264" r:id="rId5"/>
    <p:sldId id="260" r:id="rId6"/>
    <p:sldId id="266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л Шинковой" initials="ДШ" lastIdx="1" clrIdx="0">
    <p:extLst>
      <p:ext uri="{19B8F6BF-5375-455C-9EA6-DF929625EA0E}">
        <p15:presenceInfo xmlns:p15="http://schemas.microsoft.com/office/powerpoint/2012/main" userId="c57f702b94dc9e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Train/test split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Train/test split</c:v>
                </c:pt>
              </c:strCache>
            </c:strRef>
          </c:tx>
          <c:dPt>
            <c:idx val="0"/>
            <c:bubble3D val="0"/>
            <c:explosion val="15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585-4F1A-82E8-88A64AE8E16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B68-4377-B58D-0AA8E0CEF357}"/>
              </c:ext>
            </c:extLst>
          </c:dPt>
          <c:cat>
            <c:strRef>
              <c:f>Лист1!$A$2:$A$3</c:f>
              <c:strCache>
                <c:ptCount val="2"/>
                <c:pt idx="0">
                  <c:v>Обучающая выборка</c:v>
                </c:pt>
                <c:pt idx="1">
                  <c:v>Тестовая выборка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85-4F1A-82E8-88A64AE8E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BF31-01D0-4C0D-A5B8-A6D6CE80CCD7}" type="datetimeFigureOut">
              <a:rPr lang="ru-RU" smtClean="0"/>
              <a:t>08.09.2024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E06C-6523-41C4-94D4-A89B69856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540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837CFC-CCC0-EA72-9A23-BE0B6A5AD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"/>
            <a:ext cx="12192000" cy="68534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7384B-9E02-0DDA-015A-06F5B0AE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582" y="612240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 b="1"/>
            </a:lvl1pPr>
          </a:lstStyle>
          <a:p>
            <a:r>
              <a:rPr lang="ru-RU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C8F23C-00AA-3CF5-E9B8-93E776590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582" y="3030280"/>
            <a:ext cx="9144000" cy="1655762"/>
          </a:xfrm>
        </p:spPr>
        <p:txBody>
          <a:bodyPr/>
          <a:lstStyle>
            <a:lvl1pPr marL="0" indent="0" algn="l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9E014E-9F70-F5EB-D631-77157E6B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B99E-BFC2-4CA7-A823-D6AAD4F95872}" type="datetime1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557758-5793-89F9-9A8D-5E52A2D0E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85746A-898F-F771-E0E4-F5DD3E07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28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E65A7-78CB-B762-4693-40AD7FB3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5A45C7-4BC7-EA53-7A9C-20A274D70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B026B-620F-8EF2-7CC9-A0E4CB0B6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2AEF7-5C49-42E3-93A0-7B663D1A45D2}" type="datetime1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07C2E2-54F5-1EC0-6D8B-2CE536B2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353000-8AA7-4BDB-AF6A-7D335F9E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3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BA2823-ED39-EAAA-3381-6F12D0DC6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0BE86-BC04-C71B-D34A-858F3D593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2160B-0AC9-7CAD-E046-8205D148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74777-F05A-4C95-8839-1677492CE34C}" type="datetime1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3A0D8-1411-6E94-EDF7-957149EF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70CF2-8007-0489-D1BC-5ADC87FB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2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E483F-5EDD-AD6D-E8F2-C5452403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14C4FD-C5E8-5AFE-2905-2B2AB8382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51F7E4-6596-2338-E394-7EC364F9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A69B4-16D5-4B42-AB4F-E86354F1D7B4}" type="datetime1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315F6-2CE3-DCD0-7E78-B39F460A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24AEDD-1C1A-6A9B-9811-B70BAF0D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35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13462-93F6-6D26-325A-8F860015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BAB403-2F4A-F791-5240-C117FCFAF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FB63E9-5D1C-96F3-2E36-CC0231E2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BFBF-7ADD-4684-AD4F-6664EDE61109}" type="datetime1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D396E7-FD47-0883-A914-FC016659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5DECB-8F30-A07C-691B-101398A7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88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02E56-6F11-43C8-20A8-3F3F1E95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9F1112-35C5-A6DD-6F45-E29BC7AE7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074568-244D-A3E0-FEFB-5508F9D53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EC6286-2990-8685-7739-FBCF4641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C02-25C4-4912-A663-FB82620329ED}" type="datetime1">
              <a:rPr lang="ru-RU" smtClean="0"/>
              <a:t>08.09.2024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8B4A6E-C27A-F962-B9F5-B2B6CA464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98632A-B716-06F5-365D-0A827C71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4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7D0D0-39B0-437F-DC73-5F9B7AEE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2737B6-9357-A968-B3E1-852D66EAC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A0452C-43DF-FEA0-E215-A592074B6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18993B-2C82-E5F6-D946-BEE75AF11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173F00-3A9A-A208-66C6-F6B50406C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2AA4A23-C14A-E048-E1FB-A191E106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2DC4A-A350-47F0-A20B-4AC6B7C1AF8A}" type="datetime1">
              <a:rPr lang="ru-RU" smtClean="0"/>
              <a:t>08.09.2024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F66D65-BAF7-FCC8-952D-77C77178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56D074F-93C5-C176-D0C7-17F73DAA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8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6C454-B6C7-A8ED-C6ED-C98DE34C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F86D2C-8A7B-9E6D-89C9-06B17041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36BF-95CB-4AB8-A61C-13D82DB00291}" type="datetime1">
              <a:rPr lang="ru-RU" smtClean="0"/>
              <a:t>08.09.2024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36D870-62AE-8BDF-49BA-0FDF9743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9869CB-E04D-BFBA-E471-11220601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33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F4CD11-09B6-95E5-70BD-5F48B20B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ECBA-5C41-4E49-BA3F-32E1DAA360BA}" type="datetime1">
              <a:rPr lang="ru-RU" smtClean="0"/>
              <a:t>08.09.2024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279ACB-3F73-EB5D-295F-3195355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1F3DA1-6FE4-E2D8-207E-78128A73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70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4CD24-61BD-5A70-56B9-CF9BB70E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23EC01-9EDA-1AD1-0C39-9C0C02BA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497A93-BC36-E65C-D070-16C5F48F3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A372F4-51FB-AFE8-8536-7FB5526F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CEF6-FE5F-4537-B129-0FDFCA8717F3}" type="datetime1">
              <a:rPr lang="ru-RU" smtClean="0"/>
              <a:t>08.09.2024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384632-8A5F-35F2-7E6E-3302A237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EF6BBF-E00A-CBFF-9115-49D22FE6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4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43129-A62D-A4A8-98BF-398FECC7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CA4071-7074-48D1-1240-4D7218CC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D26830-FCD8-AF12-D821-82F836319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23DA39-8C56-3A91-503D-2277988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7C6F4-026B-4D43-8303-A45EB242689B}" type="datetime1">
              <a:rPr lang="ru-RU" smtClean="0"/>
              <a:t>08.09.2024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B7AD2C-60EE-B5CE-8C34-C9A0F21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4D8473-7B85-7E57-3027-350F8DA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0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FFF4E-BCD1-1384-EC3F-5C8B1E5862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AA19D-C61D-3AD9-1EAE-D05E0EDA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346653"/>
            <a:ext cx="10515600" cy="429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6EAF92-2BDF-14A0-2D3A-2E6847811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D2541C-3FDA-7812-5845-055129FA5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E1D2F-1B15-493A-83E9-A54524F185F8}" type="datetime1">
              <a:rPr lang="ru-RU" smtClean="0"/>
              <a:t>08.09.2024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25DE1B-AC3E-C2AC-3D0F-D6C081269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9A05AE-9911-ACD6-3230-291010BA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6463C-A4ED-43D4-BEEA-0EAAC53DE4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43EDB-3ED8-437E-9308-4B842F7ED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468" y="501613"/>
            <a:ext cx="9144000" cy="1801022"/>
          </a:xfrm>
        </p:spPr>
        <p:txBody>
          <a:bodyPr>
            <a:noAutofit/>
          </a:bodyPr>
          <a:lstStyle/>
          <a:p>
            <a:r>
              <a:rPr lang="ru-RU" sz="4400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Предсказание </a:t>
            </a:r>
            <a:br>
              <a:rPr lang="ru-RU" sz="4400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ru-RU" sz="4400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отказов оборудования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15619EA-09A7-4A7D-9AC1-9E12563FDD09}"/>
              </a:ext>
            </a:extLst>
          </p:cNvPr>
          <p:cNvSpPr/>
          <p:nvPr/>
        </p:nvSpPr>
        <p:spPr>
          <a:xfrm>
            <a:off x="6449438" y="5549789"/>
            <a:ext cx="5509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Проект реализован в рамках участия в </a:t>
            </a:r>
            <a:r>
              <a:rPr lang="ru-RU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хакатоне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«Цифровой прорыв 2024» с использованием ИИ в разработке решения задачи.</a:t>
            </a:r>
          </a:p>
        </p:txBody>
      </p:sp>
    </p:spTree>
    <p:extLst>
      <p:ext uri="{BB962C8B-B14F-4D97-AF65-F5344CB8AC3E}">
        <p14:creationId xmlns:p14="http://schemas.microsoft.com/office/powerpoint/2010/main" val="32281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9A51F-0E40-41F2-8172-82A2E996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308946"/>
            <a:ext cx="10515600" cy="429202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</a:rPr>
              <a:t>Анализ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CC0982-9C5E-40F4-9827-243E19F21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68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sz="1800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Основная проблема</a:t>
            </a:r>
            <a:r>
              <a:rPr lang="ru-RU" sz="1800" dirty="0">
                <a:solidFill>
                  <a:schemeClr val="accent1"/>
                </a:solidFill>
                <a:latin typeface="Comic Sans MS" panose="030F0702030302020204" pitchFamily="66" charset="0"/>
              </a:rPr>
              <a:t>: </a:t>
            </a:r>
            <a:r>
              <a:rPr lang="ru-RU" sz="1800" dirty="0">
                <a:latin typeface="Comic Sans MS" panose="030F0702030302020204" pitchFamily="66" charset="0"/>
              </a:rPr>
              <a:t>Проблема заключается в необходимости предсказания выхода из строя дисков, чтобы эффективно управлять запасами оборудования. Закупать диски заранее на долгосрочную перспективу нецелесообразно, так как это приводит к излишкам на складе. Вместо этого нужен механизм, который бы позволил прогнозировать, когда конкретный диск может выйти из строя.</a:t>
            </a:r>
          </a:p>
          <a:p>
            <a:pPr marL="0" indent="0">
              <a:buNone/>
            </a:pPr>
            <a:endParaRPr lang="ru-RU" sz="1800" dirty="0">
              <a:latin typeface="Comic Sans MS" panose="030F0702030302020204" pitchFamily="66" charset="0"/>
            </a:endParaRPr>
          </a:p>
          <a:p>
            <a:r>
              <a:rPr lang="ru-RU" sz="1800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Цель</a:t>
            </a:r>
            <a:r>
              <a:rPr lang="ru-RU" sz="1800" dirty="0">
                <a:solidFill>
                  <a:schemeClr val="accent1"/>
                </a:solidFill>
                <a:latin typeface="Comic Sans MS" panose="030F0702030302020204" pitchFamily="66" charset="0"/>
              </a:rPr>
              <a:t>:</a:t>
            </a:r>
            <a:r>
              <a:rPr lang="ru-RU" sz="1800" dirty="0">
                <a:latin typeface="Comic Sans MS" panose="030F0702030302020204" pitchFamily="66" charset="0"/>
              </a:rPr>
              <a:t> Снизить издержки на хранение запасных дисков и повысить оперативность их замены путём прогнозирования отказов с помощью моделей машинного обучения.</a:t>
            </a:r>
          </a:p>
          <a:p>
            <a:pPr marL="0" indent="0">
              <a:buNone/>
            </a:pPr>
            <a:endParaRPr lang="ru-RU" sz="1800" dirty="0">
              <a:latin typeface="Comic Sans MS" panose="030F0702030302020204" pitchFamily="66" charset="0"/>
            </a:endParaRPr>
          </a:p>
          <a:p>
            <a:r>
              <a:rPr lang="ru-RU" sz="1800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Требование к решению: </a:t>
            </a:r>
            <a:r>
              <a:rPr lang="ru-RU" sz="1800" dirty="0">
                <a:latin typeface="Comic Sans MS" panose="030F0702030302020204" pitchFamily="66" charset="0"/>
              </a:rPr>
              <a:t>Нужно создать модель или несколько моделей машинного обучения, способных прогнозировать выход из строя дисков на основании их характеристик и истории работы (например, SMART-данные). Решение должно включать утилиту, которая сможет:</a:t>
            </a:r>
          </a:p>
          <a:p>
            <a:pPr marL="800100" lvl="1" indent="-342900">
              <a:buFont typeface="+mj-lt"/>
              <a:buAutoNum type="arabicParenR"/>
            </a:pPr>
            <a:r>
              <a:rPr lang="ru-RU" sz="1800" dirty="0">
                <a:latin typeface="Comic Sans MS" panose="030F0702030302020204" pitchFamily="66" charset="0"/>
              </a:rPr>
              <a:t>Проводить обучение моделей,</a:t>
            </a:r>
          </a:p>
          <a:p>
            <a:pPr marL="800100" lvl="1" indent="-342900">
              <a:buFont typeface="+mj-lt"/>
              <a:buAutoNum type="arabicParenR"/>
            </a:pPr>
            <a:r>
              <a:rPr lang="ru-RU" sz="1800" dirty="0" err="1">
                <a:latin typeface="Comic Sans MS" panose="030F0702030302020204" pitchFamily="66" charset="0"/>
              </a:rPr>
              <a:t>Дообучать</a:t>
            </a:r>
            <a:r>
              <a:rPr lang="ru-RU" sz="1800" dirty="0">
                <a:latin typeface="Comic Sans MS" panose="030F0702030302020204" pitchFamily="66" charset="0"/>
              </a:rPr>
              <a:t> модели на новых данных,</a:t>
            </a:r>
          </a:p>
          <a:p>
            <a:pPr marL="800100" lvl="1" indent="-342900">
              <a:buFont typeface="+mj-lt"/>
              <a:buAutoNum type="arabicParenR"/>
            </a:pPr>
            <a:r>
              <a:rPr lang="ru-RU" sz="1800" dirty="0">
                <a:latin typeface="Comic Sans MS" panose="030F0702030302020204" pitchFamily="66" charset="0"/>
              </a:rPr>
              <a:t>Прогнозировать дату выхода из строя дисков на основе входных данных.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A18464-AB9A-4850-ACAD-563F4636A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z="2000" smtClean="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fld>
            <a:endParaRPr lang="ru-RU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51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0EB90-C2C0-44BE-8894-8B124153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</a:rPr>
              <a:t>Решение задачи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FC97-9B48-4F1E-AC45-D825FAD8D16C}"/>
              </a:ext>
            </a:extLst>
          </p:cNvPr>
          <p:cNvSpPr txBox="1"/>
          <p:nvPr/>
        </p:nvSpPr>
        <p:spPr>
          <a:xfrm flipH="1">
            <a:off x="587438" y="1357461"/>
            <a:ext cx="557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2FD84-2EDC-4949-A21B-298F69E47E37}"/>
              </a:ext>
            </a:extLst>
          </p:cNvPr>
          <p:cNvSpPr txBox="1"/>
          <p:nvPr/>
        </p:nvSpPr>
        <p:spPr>
          <a:xfrm flipH="1">
            <a:off x="4627817" y="1357461"/>
            <a:ext cx="557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A1444-57BA-4FA6-906F-425DF825D51C}"/>
              </a:ext>
            </a:extLst>
          </p:cNvPr>
          <p:cNvSpPr txBox="1"/>
          <p:nvPr/>
        </p:nvSpPr>
        <p:spPr>
          <a:xfrm flipH="1">
            <a:off x="8664382" y="1357462"/>
            <a:ext cx="557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804C2-1F46-4DA4-8586-1522A0199EA8}"/>
              </a:ext>
            </a:extLst>
          </p:cNvPr>
          <p:cNvSpPr txBox="1"/>
          <p:nvPr/>
        </p:nvSpPr>
        <p:spPr>
          <a:xfrm flipH="1">
            <a:off x="2607627" y="3670039"/>
            <a:ext cx="557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F00F9-77F0-4E74-A440-88A66E9F90DB}"/>
              </a:ext>
            </a:extLst>
          </p:cNvPr>
          <p:cNvSpPr txBox="1"/>
          <p:nvPr/>
        </p:nvSpPr>
        <p:spPr>
          <a:xfrm flipH="1">
            <a:off x="6362837" y="3670039"/>
            <a:ext cx="557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5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EFAEBF9-1F7F-4D1F-B697-66771C10CAA8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>
            <a:off x="1145034" y="1742182"/>
            <a:ext cx="3482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6BBF767-9046-4678-B96D-9216473C1D10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>
            <a:off x="5185413" y="1742182"/>
            <a:ext cx="34789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6359FA5-7401-4DBD-95D0-BA676CE7A857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>
            <a:off x="3165223" y="4054760"/>
            <a:ext cx="3197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C7856AF-F167-4590-9F5B-86F1D8DB1A58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9221978" y="1742182"/>
            <a:ext cx="23825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2B76BD50-42FD-4C42-8B22-92F4C5F8E267}"/>
              </a:ext>
            </a:extLst>
          </p:cNvPr>
          <p:cNvCxnSpPr>
            <a:cxnSpLocks/>
            <a:stCxn id="10" idx="1"/>
          </p:cNvCxnSpPr>
          <p:nvPr/>
        </p:nvCxnSpPr>
        <p:spPr>
          <a:xfrm flipV="1">
            <a:off x="6920433" y="4054758"/>
            <a:ext cx="284527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9380C0-4D65-4DA6-B58C-A3C675C71989}"/>
              </a:ext>
            </a:extLst>
          </p:cNvPr>
          <p:cNvSpPr txBox="1"/>
          <p:nvPr/>
        </p:nvSpPr>
        <p:spPr>
          <a:xfrm>
            <a:off x="587438" y="2126903"/>
            <a:ext cx="2182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Анализ задания и разработка плана действий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6E0CA-545B-4B52-A30B-974E0E6FD6DB}"/>
              </a:ext>
            </a:extLst>
          </p:cNvPr>
          <p:cNvSpPr txBox="1"/>
          <p:nvPr/>
        </p:nvSpPr>
        <p:spPr>
          <a:xfrm>
            <a:off x="8668196" y="2126902"/>
            <a:ext cx="3008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Определение наиболее значимых параметров среди </a:t>
            </a: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smart-</a:t>
            </a:r>
            <a:r>
              <a:rPr lang="ru-RU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показателей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07F4D7-56F8-453C-8941-DAB6AEB73D76}"/>
              </a:ext>
            </a:extLst>
          </p:cNvPr>
          <p:cNvSpPr txBox="1"/>
          <p:nvPr/>
        </p:nvSpPr>
        <p:spPr>
          <a:xfrm>
            <a:off x="2607627" y="4466702"/>
            <a:ext cx="2796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Реализация и тестирование модели машинного обучения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F3E455-BAD6-4811-B725-43D0931FE520}"/>
              </a:ext>
            </a:extLst>
          </p:cNvPr>
          <p:cNvSpPr txBox="1"/>
          <p:nvPr/>
        </p:nvSpPr>
        <p:spPr>
          <a:xfrm>
            <a:off x="4624003" y="2126902"/>
            <a:ext cx="2796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Декомпозиция данных в зависимости от моделей жёстких дисков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AA7E2E-0EED-4059-80FB-A42376E7E4C4}"/>
              </a:ext>
            </a:extLst>
          </p:cNvPr>
          <p:cNvSpPr txBox="1"/>
          <p:nvPr/>
        </p:nvSpPr>
        <p:spPr>
          <a:xfrm>
            <a:off x="6362837" y="4466702"/>
            <a:ext cx="2796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Создание </a:t>
            </a: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bash-</a:t>
            </a:r>
            <a:r>
              <a:rPr lang="ru-RU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интерфейса с работоспособной версией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15DCC1-1256-40C9-BAE8-F2563942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z="2000" smtClean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fld>
            <a:endParaRPr lang="ru-RU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0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" grpId="0"/>
      <p:bldP spid="17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F1A25-35A1-4768-809C-A05E54E0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233530"/>
            <a:ext cx="10515600" cy="429202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</a:rPr>
              <a:t>Инструменты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8E980D8-40EC-441E-82B4-881AC7E6BA0B}"/>
              </a:ext>
            </a:extLst>
          </p:cNvPr>
          <p:cNvSpPr/>
          <p:nvPr/>
        </p:nvSpPr>
        <p:spPr>
          <a:xfrm>
            <a:off x="1196522" y="1404594"/>
            <a:ext cx="9798956" cy="46851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E7B20C-9112-4B52-9033-25F0293EB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271" y1="35729" x2="29271" y2="35729"/>
                        <a14:foregroundMark x1="30469" y1="43542" x2="30469" y2="43542"/>
                        <a14:foregroundMark x1="32500" y1="40885" x2="39740" y2="41198"/>
                        <a14:foregroundMark x1="39740" y1="41198" x2="52083" y2="38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37" y="1478280"/>
            <a:ext cx="1950720" cy="19507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F38208-872E-4EA1-BDC9-4D166AEE0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394" y="2839076"/>
            <a:ext cx="1511477" cy="20153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804CF5-E0CA-4F73-BC2E-2A6BB8D8E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95" b="89831" l="702" r="90877">
                        <a14:foregroundMark x1="10877" y1="45198" x2="24211" y2="63842"/>
                        <a14:foregroundMark x1="3860" y1="54802" x2="3860" y2="54802"/>
                        <a14:foregroundMark x1="60702" y1="6780" x2="60702" y2="6780"/>
                        <a14:foregroundMark x1="61754" y1="1695" x2="61754" y2="1695"/>
                        <a14:foregroundMark x1="60351" y1="1695" x2="57895" y2="2260"/>
                        <a14:foregroundMark x1="1053" y1="48023" x2="702" y2="57062"/>
                        <a14:foregroundMark x1="84561" y1="57627" x2="84561" y2="64972"/>
                        <a14:foregroundMark x1="90877" y1="57627" x2="89825" y2="67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5575" y="3318020"/>
            <a:ext cx="2103552" cy="1306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A1269E-1A5C-4CB4-94DC-EFA79887B602}"/>
              </a:ext>
            </a:extLst>
          </p:cNvPr>
          <p:cNvSpPr txBox="1"/>
          <p:nvPr/>
        </p:nvSpPr>
        <p:spPr>
          <a:xfrm>
            <a:off x="1977815" y="3133354"/>
            <a:ext cx="111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Python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BAE5A-E37A-4C21-B6B6-25367EA9BDB1}"/>
              </a:ext>
            </a:extLst>
          </p:cNvPr>
          <p:cNvSpPr txBox="1"/>
          <p:nvPr/>
        </p:nvSpPr>
        <p:spPr>
          <a:xfrm>
            <a:off x="4004950" y="4854379"/>
            <a:ext cx="111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Pandas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DD8B4-08ED-41C9-917C-3860F7BEA914}"/>
              </a:ext>
            </a:extLst>
          </p:cNvPr>
          <p:cNvSpPr txBox="1"/>
          <p:nvPr/>
        </p:nvSpPr>
        <p:spPr>
          <a:xfrm>
            <a:off x="6223488" y="3133354"/>
            <a:ext cx="116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CatBoost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2496E-E6DF-46ED-AE87-A194810CA854}"/>
              </a:ext>
            </a:extLst>
          </p:cNvPr>
          <p:cNvSpPr txBox="1"/>
          <p:nvPr/>
        </p:nvSpPr>
        <p:spPr>
          <a:xfrm>
            <a:off x="8591613" y="4854379"/>
            <a:ext cx="151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Scikit</a:t>
            </a:r>
            <a:r>
              <a:rPr lang="en-US" dirty="0">
                <a:latin typeface="Comic Sans MS" panose="030F0702030302020204" pitchFamily="66" charset="0"/>
              </a:rPr>
              <a:t>-learn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62F75-3B57-481A-A32A-38115C4405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0992" y="1859353"/>
            <a:ext cx="2830462" cy="1188573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A899DF-11B4-47D7-BA9D-E14B534E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z="2000" smtClean="0">
                <a:solidFill>
                  <a:schemeClr val="bg1"/>
                </a:solidFill>
                <a:latin typeface="Comic Sans MS" panose="030F0702030302020204" pitchFamily="66" charset="0"/>
              </a:rPr>
              <a:t>4</a:t>
            </a:fld>
            <a:endParaRPr lang="ru-RU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5AFAFE-8C6E-49C3-B862-37309523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</a:rPr>
              <a:t>Ход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AE36-384E-496C-9FB9-5F45882F3D31}"/>
              </a:ext>
            </a:extLst>
          </p:cNvPr>
          <p:cNvSpPr txBox="1"/>
          <p:nvPr/>
        </p:nvSpPr>
        <p:spPr>
          <a:xfrm>
            <a:off x="755074" y="1409930"/>
            <a:ext cx="6673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Основная идея: разбить изначальный </a:t>
            </a:r>
            <a:r>
              <a:rPr lang="ru-RU" dirty="0" err="1">
                <a:solidFill>
                  <a:schemeClr val="bg1"/>
                </a:solidFill>
                <a:latin typeface="Comic Sans MS" panose="030F0702030302020204" pitchFamily="66" charset="0"/>
              </a:rPr>
              <a:t>датасет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 из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smart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 показателей на отдельные файлы формата .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csv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, группируя данные по моделям жёстких дисков, так как у разных моделей свой набор заполненных метрик.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1C4DD7-AD29-4086-84C0-8BBEB3A7B1E4}"/>
              </a:ext>
            </a:extLst>
          </p:cNvPr>
          <p:cNvSpPr/>
          <p:nvPr/>
        </p:nvSpPr>
        <p:spPr>
          <a:xfrm>
            <a:off x="5005633" y="3105834"/>
            <a:ext cx="6517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Проанализировать для каждого вида жёсткого диска все показатели: выделить основные, а также убрать пустые и малозначимые.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372AE4-DF27-43BE-80F5-CE09697E9A8D}"/>
              </a:ext>
            </a:extLst>
          </p:cNvPr>
          <p:cNvSpPr/>
          <p:nvPr/>
        </p:nvSpPr>
        <p:spPr>
          <a:xfrm>
            <a:off x="755072" y="4524740"/>
            <a:ext cx="6673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Реализовать обучение модели и прогнозирование отказа дисков с помощью метода градиентного </a:t>
            </a:r>
            <a:r>
              <a:rPr lang="ru-RU" dirty="0" err="1">
                <a:solidFill>
                  <a:schemeClr val="bg1"/>
                </a:solidFill>
                <a:latin typeface="Comic Sans MS" panose="030F0702030302020204" pitchFamily="66" charset="0"/>
              </a:rPr>
              <a:t>бустинга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7" name="Рисунок 6" descr="База данных">
            <a:extLst>
              <a:ext uri="{FF2B5EF4-FFF2-40B4-BE49-F238E27FC236}">
                <a16:creationId xmlns:a16="http://schemas.microsoft.com/office/drawing/2014/main" id="{CE9800D3-AB03-4146-B8CC-61FBD98F8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4165" y="1409930"/>
            <a:ext cx="1205060" cy="1205060"/>
          </a:xfrm>
          <a:prstGeom prst="rect">
            <a:avLst/>
          </a:prstGeom>
        </p:spPr>
      </p:pic>
      <p:pic>
        <p:nvPicPr>
          <p:cNvPr id="9" name="Рисунок 8" descr="Исследование">
            <a:extLst>
              <a:ext uri="{FF2B5EF4-FFF2-40B4-BE49-F238E27FC236}">
                <a16:creationId xmlns:a16="http://schemas.microsoft.com/office/drawing/2014/main" id="{750DFD8C-EA19-4AB3-B9C4-C1B1D0461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6637" y="2964969"/>
            <a:ext cx="1205059" cy="1205059"/>
          </a:xfrm>
          <a:prstGeom prst="rect">
            <a:avLst/>
          </a:prstGeom>
        </p:spPr>
      </p:pic>
      <p:pic>
        <p:nvPicPr>
          <p:cNvPr id="11" name="Рисунок 10" descr="Диаграмма принятия решений">
            <a:extLst>
              <a:ext uri="{FF2B5EF4-FFF2-40B4-BE49-F238E27FC236}">
                <a16:creationId xmlns:a16="http://schemas.microsoft.com/office/drawing/2014/main" id="{1D421CF6-36B4-4C56-9A80-CC19D884D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4165" y="4243010"/>
            <a:ext cx="1205060" cy="120506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AAD632-FEAF-49AA-AAC2-E2340550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z="2000" smtClean="0">
                <a:solidFill>
                  <a:schemeClr val="bg1"/>
                </a:solidFill>
                <a:latin typeface="Comic Sans MS" panose="030F0702030302020204" pitchFamily="66" charset="0"/>
              </a:rPr>
              <a:t>5</a:t>
            </a:fld>
            <a:endParaRPr lang="ru-RU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0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F90830-6DF1-440B-87B2-74A8D7AD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</a:rPr>
              <a:t>Схема алгоритма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17EBB-DCA3-4918-960E-D50DF5A4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z="2000" smtClean="0">
                <a:solidFill>
                  <a:schemeClr val="bg1"/>
                </a:solidFill>
                <a:latin typeface="Comic Sans MS" panose="030F0702030302020204" pitchFamily="66" charset="0"/>
              </a:rPr>
              <a:t>6</a:t>
            </a:fld>
            <a:endParaRPr lang="ru-RU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362E36-5BFE-4E82-AAAD-68A86D205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18" y="1052954"/>
            <a:ext cx="7324563" cy="54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7837E-A0CC-4041-BA41-4219E4FA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</a:rPr>
              <a:t>Внимание к деталям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BA81D-5B8F-4F58-929E-46C32D93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3" y="1134374"/>
            <a:ext cx="6078148" cy="3805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FF170-F307-466A-9192-A84CD264AD74}"/>
              </a:ext>
            </a:extLst>
          </p:cNvPr>
          <p:cNvSpPr txBox="1"/>
          <p:nvPr/>
        </p:nvSpPr>
        <p:spPr>
          <a:xfrm>
            <a:off x="755073" y="4975966"/>
            <a:ext cx="607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Диаграмма рассеяния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2F1E70-CEB1-46FA-8F3F-B06FA706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z="2000" smtClean="0">
                <a:solidFill>
                  <a:schemeClr val="bg1"/>
                </a:solidFill>
                <a:latin typeface="Comic Sans MS" panose="030F0702030302020204" pitchFamily="66" charset="0"/>
              </a:rPr>
              <a:t>7</a:t>
            </a:fld>
            <a:endParaRPr lang="ru-RU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C6093A7F-D01B-4DB2-8EF2-E1C572F9BE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203115"/>
              </p:ext>
            </p:extLst>
          </p:nvPr>
        </p:nvGraphicFramePr>
        <p:xfrm>
          <a:off x="6909846" y="1289951"/>
          <a:ext cx="5012965" cy="3494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07A101-F2C2-4F54-8523-0E62DF4985BC}"/>
              </a:ext>
            </a:extLst>
          </p:cNvPr>
          <p:cNvSpPr txBox="1"/>
          <p:nvPr/>
        </p:nvSpPr>
        <p:spPr>
          <a:xfrm>
            <a:off x="9675303" y="3059668"/>
            <a:ext cx="70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omic Sans MS" panose="030F0702030302020204" pitchFamily="66" charset="0"/>
              </a:rPr>
              <a:t>80%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47234-3ADF-4205-8959-5CAE5569DFF4}"/>
              </a:ext>
            </a:extLst>
          </p:cNvPr>
          <p:cNvSpPr txBox="1"/>
          <p:nvPr/>
        </p:nvSpPr>
        <p:spPr>
          <a:xfrm>
            <a:off x="8610600" y="2163473"/>
            <a:ext cx="70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omic Sans MS" panose="030F0702030302020204" pitchFamily="66" charset="0"/>
              </a:rPr>
              <a:t>20%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6F4CBF-291A-4943-A33B-3E010ABC1BF5}"/>
              </a:ext>
            </a:extLst>
          </p:cNvPr>
          <p:cNvSpPr/>
          <p:nvPr/>
        </p:nvSpPr>
        <p:spPr>
          <a:xfrm>
            <a:off x="7309568" y="4930684"/>
            <a:ext cx="47314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RMSE</a:t>
            </a:r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= 1,5 </a:t>
            </a:r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MAE</a:t>
            </a:r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= 1,01.</a:t>
            </a:r>
            <a:endParaRPr lang="ru-RU" sz="1400" dirty="0">
              <a:solidFill>
                <a:schemeClr val="accent1"/>
              </a:solidFill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RMSE</a:t>
            </a:r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– корень из среднеквадратичной ошибки, </a:t>
            </a:r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MAE</a:t>
            </a:r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– средняя абсолютная ошибка.</a:t>
            </a:r>
            <a:endParaRPr lang="ru-RU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1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5753F-4925-45D1-8EE1-66B0FD88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</a:rPr>
              <a:t>Итоги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DA2281-24F1-4813-B5A7-0B581D37724F}"/>
              </a:ext>
            </a:extLst>
          </p:cNvPr>
          <p:cNvSpPr/>
          <p:nvPr/>
        </p:nvSpPr>
        <p:spPr>
          <a:xfrm>
            <a:off x="755073" y="1364779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Изучена работоспособность трёх основных моделей, сделан вывод о том, что наиболее точные предсказания даёт та из них, которая представлена в демо.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01666BD-D927-4C2C-BAB7-A345D4C53BE6}"/>
              </a:ext>
            </a:extLst>
          </p:cNvPr>
          <p:cNvSpPr/>
          <p:nvPr/>
        </p:nvSpPr>
        <p:spPr>
          <a:xfrm>
            <a:off x="1483294" y="3429000"/>
            <a:ext cx="80094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Перспективы развития:</a:t>
            </a:r>
            <a:b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Обучение и </a:t>
            </a:r>
            <a:r>
              <a:rPr lang="ru-RU" dirty="0" err="1">
                <a:solidFill>
                  <a:schemeClr val="bg1"/>
                </a:solidFill>
                <a:latin typeface="Comic Sans MS" panose="030F0702030302020204" pitchFamily="66" charset="0"/>
              </a:rPr>
              <a:t>дообучение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 могут проходить в разы быстрее при учёте, что модель будет перебирать не данные в виде массива из файла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.csv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, а обращаться по парам </a:t>
            </a:r>
            <a:r>
              <a:rPr lang="ru-RU" dirty="0" err="1">
                <a:solidFill>
                  <a:schemeClr val="bg1"/>
                </a:solidFill>
                <a:latin typeface="Comic Sans MS" panose="030F0702030302020204" pitchFamily="66" charset="0"/>
              </a:rPr>
              <a:t>ключ:значение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 к данным в формате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JSON.</a:t>
            </a:r>
            <a:b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b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Кроме того, большим плюсом было бы добавление дополнительных данных в виде количества прогнозируемого объёма трафика чтения/записи.</a:t>
            </a:r>
          </a:p>
        </p:txBody>
      </p:sp>
      <p:pic>
        <p:nvPicPr>
          <p:cNvPr id="6" name="Рисунок 5" descr="Булавка">
            <a:extLst>
              <a:ext uri="{FF2B5EF4-FFF2-40B4-BE49-F238E27FC236}">
                <a16:creationId xmlns:a16="http://schemas.microsoft.com/office/drawing/2014/main" id="{4792AC44-E2D6-4B7D-A2FD-BA9598F8F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73" y="3429000"/>
            <a:ext cx="730456" cy="728221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B66CD9-E966-406E-A82E-F9615D17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z="2000" smtClean="0">
                <a:solidFill>
                  <a:schemeClr val="bg1"/>
                </a:solidFill>
                <a:latin typeface="Comic Sans MS" panose="030F0702030302020204" pitchFamily="66" charset="0"/>
              </a:rPr>
              <a:t>8</a:t>
            </a:fld>
            <a:endParaRPr lang="ru-RU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39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26151-8DDC-4B27-B774-5D7E3C75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b="1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Контактные данные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83589A6-0C8A-4647-8701-EDA707294342}"/>
              </a:ext>
            </a:extLst>
          </p:cNvPr>
          <p:cNvSpPr/>
          <p:nvPr/>
        </p:nvSpPr>
        <p:spPr>
          <a:xfrm>
            <a:off x="755070" y="1236562"/>
            <a:ext cx="1980000" cy="1980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F6647DF-8D06-40F7-9EE7-20B7E0309E25}"/>
              </a:ext>
            </a:extLst>
          </p:cNvPr>
          <p:cNvSpPr/>
          <p:nvPr/>
        </p:nvSpPr>
        <p:spPr>
          <a:xfrm>
            <a:off x="5106000" y="1199504"/>
            <a:ext cx="1980000" cy="1980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mic Sans MS" panose="030F0702030302020204" pitchFamily="66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9FC0642-3C03-447D-A856-55002C11A6F6}"/>
              </a:ext>
            </a:extLst>
          </p:cNvPr>
          <p:cNvSpPr/>
          <p:nvPr/>
        </p:nvSpPr>
        <p:spPr>
          <a:xfrm>
            <a:off x="9456930" y="1236562"/>
            <a:ext cx="1980000" cy="1980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mic Sans MS" panose="030F0702030302020204" pitchFamily="66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3F6B179-FDD1-4988-9FEE-B0AEE83A9F79}"/>
              </a:ext>
            </a:extLst>
          </p:cNvPr>
          <p:cNvSpPr/>
          <p:nvPr/>
        </p:nvSpPr>
        <p:spPr>
          <a:xfrm>
            <a:off x="2930535" y="1859751"/>
            <a:ext cx="1980000" cy="1980000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mic Sans MS" panose="030F0702030302020204" pitchFamily="66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67E7E40-8EA6-4F5A-964B-6103C7CA64D5}"/>
              </a:ext>
            </a:extLst>
          </p:cNvPr>
          <p:cNvSpPr/>
          <p:nvPr/>
        </p:nvSpPr>
        <p:spPr>
          <a:xfrm>
            <a:off x="7281467" y="1859751"/>
            <a:ext cx="1980000" cy="1980000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639DB-7BF5-49B6-B08B-6580874A67BC}"/>
              </a:ext>
            </a:extLst>
          </p:cNvPr>
          <p:cNvSpPr txBox="1"/>
          <p:nvPr/>
        </p:nvSpPr>
        <p:spPr>
          <a:xfrm>
            <a:off x="755070" y="3248184"/>
            <a:ext cx="197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Шинковой Данил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4D7EF-E5AF-4FF9-A368-0177CB9BD755}"/>
              </a:ext>
            </a:extLst>
          </p:cNvPr>
          <p:cNvSpPr txBox="1"/>
          <p:nvPr/>
        </p:nvSpPr>
        <p:spPr>
          <a:xfrm>
            <a:off x="2930532" y="3839751"/>
            <a:ext cx="198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Плаксин Константин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CD366-9150-4329-8867-CD558BD11574}"/>
              </a:ext>
            </a:extLst>
          </p:cNvPr>
          <p:cNvSpPr txBox="1"/>
          <p:nvPr/>
        </p:nvSpPr>
        <p:spPr>
          <a:xfrm>
            <a:off x="5106001" y="3248184"/>
            <a:ext cx="19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Горшенин Алексей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0594E8-13DC-493E-91E7-119952336192}"/>
              </a:ext>
            </a:extLst>
          </p:cNvPr>
          <p:cNvSpPr txBox="1"/>
          <p:nvPr/>
        </p:nvSpPr>
        <p:spPr>
          <a:xfrm>
            <a:off x="7281468" y="3850675"/>
            <a:ext cx="19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Франчук</a:t>
            </a:r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Евгений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1E8AE-F5F1-4FE7-AA26-F8589146EE03}"/>
              </a:ext>
            </a:extLst>
          </p:cNvPr>
          <p:cNvSpPr txBox="1"/>
          <p:nvPr/>
        </p:nvSpPr>
        <p:spPr>
          <a:xfrm>
            <a:off x="9456930" y="3248184"/>
            <a:ext cx="19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Король Алексей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013A89-2E53-448C-9373-387111C2A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70" y="3842497"/>
            <a:ext cx="465841" cy="465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5620C2-549C-4280-8C3E-75EE3B57C483}"/>
              </a:ext>
            </a:extLst>
          </p:cNvPr>
          <p:cNvSpPr txBox="1"/>
          <p:nvPr/>
        </p:nvSpPr>
        <p:spPr>
          <a:xfrm>
            <a:off x="1294015" y="3939006"/>
            <a:ext cx="111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Sh1gaaa</a:t>
            </a:r>
            <a:endParaRPr lang="ru-RU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D4766A-C8B3-40A3-BE0B-80FAFA4D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532" y="4499667"/>
            <a:ext cx="465841" cy="465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1C9D3B-27B8-445D-BCA8-85A6487A6FD6}"/>
              </a:ext>
            </a:extLst>
          </p:cNvPr>
          <p:cNvSpPr txBox="1"/>
          <p:nvPr/>
        </p:nvSpPr>
        <p:spPr>
          <a:xfrm>
            <a:off x="3469477" y="4596176"/>
            <a:ext cx="111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solleet</a:t>
            </a:r>
            <a:endParaRPr lang="ru-RU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D4BBB25-55DE-402C-848B-426195010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998" y="3798006"/>
            <a:ext cx="465841" cy="4658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C7EEFF-3B5B-4A83-8DBC-227E02F55457}"/>
              </a:ext>
            </a:extLst>
          </p:cNvPr>
          <p:cNvSpPr txBox="1"/>
          <p:nvPr/>
        </p:nvSpPr>
        <p:spPr>
          <a:xfrm>
            <a:off x="5522373" y="3894515"/>
            <a:ext cx="156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ayugorshenin</a:t>
            </a:r>
            <a:endParaRPr lang="ru-RU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CFE8D4F-1DD2-4AC9-99E5-BFEC2A7A33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566" y="4507930"/>
            <a:ext cx="465841" cy="4658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B88E5A-5930-4BE0-ABC5-922F2313ACCE}"/>
              </a:ext>
            </a:extLst>
          </p:cNvPr>
          <p:cNvSpPr txBox="1"/>
          <p:nvPr/>
        </p:nvSpPr>
        <p:spPr>
          <a:xfrm>
            <a:off x="7879510" y="4604439"/>
            <a:ext cx="162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The_eugenef</a:t>
            </a:r>
            <a:endParaRPr lang="ru-RU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0EF0488-AD32-41CD-AC16-62C9FD3CE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6602" y="3798006"/>
            <a:ext cx="465841" cy="4658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2B4B1F-442F-40FC-936B-8077EE908232}"/>
              </a:ext>
            </a:extLst>
          </p:cNvPr>
          <p:cNvSpPr txBox="1"/>
          <p:nvPr/>
        </p:nvSpPr>
        <p:spPr>
          <a:xfrm>
            <a:off x="10045547" y="3894515"/>
            <a:ext cx="111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scout55</a:t>
            </a:r>
            <a:endParaRPr lang="ru-RU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92A51C-32D9-41DF-8D2E-680DFD60A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35" y="4367412"/>
            <a:ext cx="642580" cy="6425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D3C1E4-59E2-4A62-B3F3-619652461EB2}"/>
              </a:ext>
            </a:extLst>
          </p:cNvPr>
          <p:cNvSpPr txBox="1"/>
          <p:nvPr/>
        </p:nvSpPr>
        <p:spPr>
          <a:xfrm>
            <a:off x="1220911" y="4427092"/>
            <a:ext cx="143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mic Sans MS" panose="030F0702030302020204" pitchFamily="66" charset="0"/>
              </a:rPr>
              <a:t>shinkovoy2003</a:t>
            </a:r>
          </a:p>
          <a:p>
            <a:r>
              <a:rPr lang="en-US" sz="1400" dirty="0">
                <a:solidFill>
                  <a:schemeClr val="accent1"/>
                </a:solidFill>
                <a:latin typeface="Comic Sans MS" panose="030F0702030302020204" pitchFamily="66" charset="0"/>
              </a:rPr>
              <a:t>@mail.ru</a:t>
            </a:r>
            <a:endParaRPr lang="ru-RU" sz="1400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9714EC-7688-41E7-8E42-348A697ACE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7622" y="4987405"/>
            <a:ext cx="642580" cy="64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CF104D9-A2EA-4D4D-88B9-F89FCDB8257F}"/>
              </a:ext>
            </a:extLst>
          </p:cNvPr>
          <p:cNvSpPr txBox="1"/>
          <p:nvPr/>
        </p:nvSpPr>
        <p:spPr>
          <a:xfrm>
            <a:off x="3336259" y="5154806"/>
            <a:ext cx="15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mic Sans MS" panose="030F0702030302020204" pitchFamily="66" charset="0"/>
              </a:rPr>
              <a:t>kos.iaya@mail.ru</a:t>
            </a:r>
            <a:endParaRPr lang="ru-RU" sz="1400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FF3A05D-CB06-4874-BF77-F2FE8A41D1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3737" y="4300676"/>
            <a:ext cx="642580" cy="6425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0C5DD7F-340D-4B3A-B3B3-7E3ABF2DEF3C}"/>
              </a:ext>
            </a:extLst>
          </p:cNvPr>
          <p:cNvSpPr txBox="1"/>
          <p:nvPr/>
        </p:nvSpPr>
        <p:spPr>
          <a:xfrm>
            <a:off x="5571839" y="4367412"/>
            <a:ext cx="118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augomgtu</a:t>
            </a:r>
            <a:endParaRPr lang="en-US" sz="1400" dirty="0">
              <a:solidFill>
                <a:schemeClr val="accent1"/>
              </a:solidFill>
              <a:latin typeface="Comic Sans MS" panose="030F0702030302020204" pitchFamily="66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mic Sans MS" panose="030F0702030302020204" pitchFamily="66" charset="0"/>
              </a:rPr>
              <a:t>@gmail.com</a:t>
            </a:r>
            <a:endParaRPr lang="ru-RU" sz="1400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E3A16CD-E48D-4DE5-8578-CDCA87160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0747" y="5000839"/>
            <a:ext cx="642580" cy="6425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678CBF-9939-4899-8FA9-0ED74D23A6CE}"/>
              </a:ext>
            </a:extLst>
          </p:cNvPr>
          <p:cNvSpPr txBox="1"/>
          <p:nvPr/>
        </p:nvSpPr>
        <p:spPr>
          <a:xfrm>
            <a:off x="7769383" y="5060519"/>
            <a:ext cx="1584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rodneyhalo</a:t>
            </a:r>
            <a:endParaRPr lang="en-US" sz="1400" dirty="0">
              <a:solidFill>
                <a:schemeClr val="accent1"/>
              </a:solidFill>
              <a:latin typeface="Comic Sans MS" panose="030F0702030302020204" pitchFamily="66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mic Sans MS" panose="030F0702030302020204" pitchFamily="66" charset="0"/>
              </a:rPr>
              <a:t>@gmail.com</a:t>
            </a:r>
            <a:endParaRPr lang="ru-RU" sz="1400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AD5387B1-575E-4B34-9C91-C555F307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6463C-A4ED-43D4-BEEA-0EAAC53DE467}" type="slidenum">
              <a:rPr lang="ru-RU" sz="2000" smtClean="0">
                <a:solidFill>
                  <a:schemeClr val="bg1"/>
                </a:solidFill>
                <a:latin typeface="Comic Sans MS" panose="030F0702030302020204" pitchFamily="66" charset="0"/>
              </a:rPr>
              <a:t>9</a:t>
            </a:fld>
            <a:endParaRPr lang="ru-RU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19C37D-2F94-4E21-9509-AD2929D81923}"/>
              </a:ext>
            </a:extLst>
          </p:cNvPr>
          <p:cNvSpPr txBox="1"/>
          <p:nvPr/>
        </p:nvSpPr>
        <p:spPr>
          <a:xfrm>
            <a:off x="672876" y="5069066"/>
            <a:ext cx="197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DS, Design</a:t>
            </a:r>
            <a:endParaRPr lang="ru-RU" dirty="0">
              <a:solidFill>
                <a:schemeClr val="accent1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60C75-4CF8-490F-99B8-4275031D9782}"/>
              </a:ext>
            </a:extLst>
          </p:cNvPr>
          <p:cNvSpPr txBox="1"/>
          <p:nvPr/>
        </p:nvSpPr>
        <p:spPr>
          <a:xfrm>
            <a:off x="2941255" y="5607115"/>
            <a:ext cx="197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Backend</a:t>
            </a:r>
            <a:endParaRPr lang="ru-RU" dirty="0">
              <a:solidFill>
                <a:schemeClr val="accent1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42A310-AD48-476E-87BD-C314D7979524}"/>
              </a:ext>
            </a:extLst>
          </p:cNvPr>
          <p:cNvSpPr txBox="1"/>
          <p:nvPr/>
        </p:nvSpPr>
        <p:spPr>
          <a:xfrm>
            <a:off x="5002368" y="4984987"/>
            <a:ext cx="197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DS, ML</a:t>
            </a:r>
            <a:endParaRPr lang="ru-RU" dirty="0">
              <a:solidFill>
                <a:schemeClr val="accent1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09827-3760-4523-99FD-E1E7F8C748B1}"/>
              </a:ext>
            </a:extLst>
          </p:cNvPr>
          <p:cNvSpPr txBox="1"/>
          <p:nvPr/>
        </p:nvSpPr>
        <p:spPr>
          <a:xfrm>
            <a:off x="7340566" y="5703099"/>
            <a:ext cx="197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Backend, ML</a:t>
            </a:r>
            <a:endParaRPr lang="ru-RU" dirty="0">
              <a:solidFill>
                <a:schemeClr val="accent1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3876E2-A28F-4685-8DEC-E676F867813E}"/>
              </a:ext>
            </a:extLst>
          </p:cNvPr>
          <p:cNvSpPr txBox="1"/>
          <p:nvPr/>
        </p:nvSpPr>
        <p:spPr>
          <a:xfrm>
            <a:off x="9409222" y="4319370"/>
            <a:ext cx="197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Backend, ML</a:t>
            </a:r>
            <a:endParaRPr lang="ru-RU" dirty="0">
              <a:solidFill>
                <a:schemeClr val="accent1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90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powerpointbase.com-1067">
  <a:themeElements>
    <a:clrScheme name="Custom 4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6FBFD"/>
      </a:accent1>
      <a:accent2>
        <a:srgbClr val="FD9EA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powerpointbase.com-1067</Template>
  <TotalTime>973</TotalTime>
  <Words>462</Words>
  <Application>Microsoft Office PowerPoint</Application>
  <PresentationFormat>Широкоэкранный</PresentationFormat>
  <Paragraphs>73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Comic Sans MS</vt:lpstr>
      <vt:lpstr>powerpointbase.com-1067</vt:lpstr>
      <vt:lpstr>Предсказание  отказов оборудования</vt:lpstr>
      <vt:lpstr>Анализ проблемы</vt:lpstr>
      <vt:lpstr>Решение задачи</vt:lpstr>
      <vt:lpstr>Инструменты</vt:lpstr>
      <vt:lpstr>Ход работы</vt:lpstr>
      <vt:lpstr>Схема алгоритма</vt:lpstr>
      <vt:lpstr>Внимание к деталям</vt:lpstr>
      <vt:lpstr>Итоги</vt:lpstr>
      <vt:lpstr>Контактные данные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 отказов оборудования</dc:title>
  <dc:creator>Данил Шинковой</dc:creator>
  <cp:lastModifiedBy>Данил Шинковой</cp:lastModifiedBy>
  <cp:revision>56</cp:revision>
  <dcterms:created xsi:type="dcterms:W3CDTF">2024-09-06T16:25:59Z</dcterms:created>
  <dcterms:modified xsi:type="dcterms:W3CDTF">2024-09-08T04:49:16Z</dcterms:modified>
</cp:coreProperties>
</file>